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792" r:id="rId2"/>
  </p:sldMasterIdLst>
  <p:notesMasterIdLst>
    <p:notesMasterId r:id="rId20"/>
  </p:notesMasterIdLst>
  <p:handoutMasterIdLst>
    <p:handoutMasterId r:id="rId21"/>
  </p:handoutMasterIdLst>
  <p:sldIdLst>
    <p:sldId id="362" r:id="rId3"/>
    <p:sldId id="334" r:id="rId4"/>
    <p:sldId id="352" r:id="rId5"/>
    <p:sldId id="346" r:id="rId6"/>
    <p:sldId id="351" r:id="rId7"/>
    <p:sldId id="308" r:id="rId8"/>
    <p:sldId id="340" r:id="rId9"/>
    <p:sldId id="322" r:id="rId10"/>
    <p:sldId id="339" r:id="rId11"/>
    <p:sldId id="357" r:id="rId12"/>
    <p:sldId id="355" r:id="rId13"/>
    <p:sldId id="359" r:id="rId14"/>
    <p:sldId id="360" r:id="rId15"/>
    <p:sldId id="354" r:id="rId16"/>
    <p:sldId id="358" r:id="rId17"/>
    <p:sldId id="353" r:id="rId18"/>
    <p:sldId id="348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2841" autoAdjust="0"/>
    <p:restoredTop sz="90929"/>
  </p:normalViewPr>
  <p:slideViewPr>
    <p:cSldViewPr>
      <p:cViewPr varScale="1">
        <p:scale>
          <a:sx n="63" d="100"/>
          <a:sy n="63" d="100"/>
        </p:scale>
        <p:origin x="-26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Chart%20in%20Microsoft%20PowerPoint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a-DK"/>
  <c:chart>
    <c:autoTitleDeleted val="1"/>
    <c:plotArea>
      <c:layout/>
      <c:lineChart>
        <c:grouping val="standard"/>
        <c:ser>
          <c:idx val="0"/>
          <c:order val="0"/>
          <c:tx>
            <c:v>annual barrelage</c:v>
          </c:tx>
          <c:marker>
            <c:symbol val="none"/>
          </c:marker>
          <c:cat>
            <c:numRef>
              <c:f>'[Chart in Microsoft PowerPoint]production volumes'!$B$4:$B$18</c:f>
              <c:numCache>
                <c:formatCode>General</c:formatCode>
                <c:ptCount val="15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</c:numCache>
            </c:numRef>
          </c:cat>
          <c:val>
            <c:numRef>
              <c:f>'[Chart in Microsoft PowerPoint]production volumes'!$C$4:$C$18</c:f>
              <c:numCache>
                <c:formatCode>General</c:formatCode>
                <c:ptCount val="15"/>
                <c:pt idx="0">
                  <c:v>91522</c:v>
                </c:pt>
                <c:pt idx="1">
                  <c:v>128420</c:v>
                </c:pt>
                <c:pt idx="2">
                  <c:v>166154</c:v>
                </c:pt>
                <c:pt idx="3">
                  <c:v>230627</c:v>
                </c:pt>
                <c:pt idx="4">
                  <c:v>256586</c:v>
                </c:pt>
                <c:pt idx="5">
                  <c:v>277286</c:v>
                </c:pt>
                <c:pt idx="6">
                  <c:v>329926</c:v>
                </c:pt>
                <c:pt idx="7">
                  <c:v>371884</c:v>
                </c:pt>
                <c:pt idx="8">
                  <c:v>437424</c:v>
                </c:pt>
                <c:pt idx="9">
                  <c:v>476000</c:v>
                </c:pt>
                <c:pt idx="10">
                  <c:v>493200</c:v>
                </c:pt>
                <c:pt idx="11">
                  <c:v>582785</c:v>
                </c:pt>
                <c:pt idx="12">
                  <c:v>661075</c:v>
                </c:pt>
                <c:pt idx="13">
                  <c:v>712800</c:v>
                </c:pt>
                <c:pt idx="14">
                  <c:v>761296</c:v>
                </c:pt>
              </c:numCache>
            </c:numRef>
          </c:val>
        </c:ser>
        <c:marker val="1"/>
        <c:axId val="53341184"/>
        <c:axId val="65733376"/>
      </c:lineChart>
      <c:catAx>
        <c:axId val="53341184"/>
        <c:scaling>
          <c:orientation val="minMax"/>
        </c:scaling>
        <c:axPos val="b"/>
        <c:numFmt formatCode="General" sourceLinked="1"/>
        <c:tickLblPos val="nextTo"/>
        <c:txPr>
          <a:bodyPr rot="-2700000"/>
          <a:lstStyle/>
          <a:p>
            <a:pPr>
              <a:defRPr lang="en-US"/>
            </a:pPr>
            <a:endParaRPr lang="da-DK"/>
          </a:p>
        </c:txPr>
        <c:crossAx val="65733376"/>
        <c:crosses val="autoZero"/>
        <c:auto val="1"/>
        <c:lblAlgn val="ctr"/>
        <c:lblOffset val="100"/>
      </c:catAx>
      <c:valAx>
        <c:axId val="65733376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lang="en-US"/>
            </a:pPr>
            <a:endParaRPr lang="da-DK"/>
          </a:p>
        </c:txPr>
        <c:crossAx val="53341184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lang="en-US"/>
          </a:pPr>
          <a:endParaRPr lang="da-DK"/>
        </a:p>
      </c:txPr>
    </c:legend>
    <c:plotVisOnly val="1"/>
    <c:dispBlanksAs val="gap"/>
  </c:chart>
  <c:spPr>
    <a:ln>
      <a:solidFill>
        <a:schemeClr val="tx1"/>
      </a:solidFill>
    </a:ln>
  </c:sp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523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523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523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55EAD62F-6708-466E-BC22-B12BD1F0C9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850898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D02339DA-7C24-40F1-8BE5-F28FF95F56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870656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9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>
                <a:latin typeface="Helvetica" charset="0"/>
                <a:cs typeface="Helvetica" charset="0"/>
                <a:sym typeface="Helvetica" charset="0"/>
              </a:rPr>
              <a:t>Welcome.</a:t>
            </a:r>
          </a:p>
          <a:p>
            <a:pPr eaLnBrk="1" hangingPunct="1"/>
            <a:r>
              <a:rPr lang="en-US" smtClean="0">
                <a:latin typeface="Helvetica" charset="0"/>
                <a:cs typeface="Helvetica" charset="0"/>
                <a:sym typeface="Helvetica" charset="0"/>
              </a:rPr>
              <a:t>I’m going to talk about how one brewpub goes from brewing for across the bar consumption, to production and packaging.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2339DA-7C24-40F1-8BE5-F28FF95F560B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2339DA-7C24-40F1-8BE5-F28FF95F560B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2339DA-7C24-40F1-8BE5-F28FF95F560B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3D7CB24-E7FE-4974-8067-C42D47EFD674}" type="slidenum">
              <a:rPr lang="en-US" sz="1200" smtClean="0"/>
              <a:pPr eaLnBrk="1" hangingPunct="1"/>
              <a:t>5</a:t>
            </a:fld>
            <a:endParaRPr lang="en-US" sz="1200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2339DA-7C24-40F1-8BE5-F28FF95F560B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2339DA-7C24-40F1-8BE5-F28FF95F560B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2339DA-7C24-40F1-8BE5-F28FF95F560B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2339DA-7C24-40F1-8BE5-F28FF95F560B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2339DA-7C24-40F1-8BE5-F28FF95F560B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2339DA-7C24-40F1-8BE5-F28FF95F560B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2339DA-7C24-40F1-8BE5-F28FF95F560B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2339DA-7C24-40F1-8BE5-F28FF95F560B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2339DA-7C24-40F1-8BE5-F28FF95F560B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2339DA-7C24-40F1-8BE5-F28FF95F560B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2339DA-7C24-40F1-8BE5-F28FF95F560B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2339DA-7C24-40F1-8BE5-F28FF95F560B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1035050" y="1552575"/>
            <a:ext cx="10179050" cy="5305425"/>
            <a:chOff x="-652" y="978"/>
            <a:chExt cx="6412" cy="3342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/>
              <a:ahLst/>
              <a:cxnLst>
                <a:cxn ang="0">
                  <a:pos x="1523" y="2611"/>
                </a:cxn>
                <a:cxn ang="0">
                  <a:pos x="3698" y="2612"/>
                </a:cxn>
                <a:cxn ang="0">
                  <a:pos x="3698" y="2228"/>
                </a:cxn>
                <a:cxn ang="0">
                  <a:pos x="0" y="0"/>
                </a:cxn>
                <a:cxn ang="0">
                  <a:pos x="160" y="118"/>
                </a:cxn>
                <a:cxn ang="0">
                  <a:pos x="292" y="219"/>
                </a:cxn>
                <a:cxn ang="0">
                  <a:pos x="441" y="347"/>
                </a:cxn>
                <a:cxn ang="0">
                  <a:pos x="585" y="482"/>
                </a:cxn>
                <a:cxn ang="0">
                  <a:pos x="796" y="711"/>
                </a:cxn>
                <a:cxn ang="0">
                  <a:pos x="983" y="955"/>
                </a:cxn>
                <a:cxn ang="0">
                  <a:pos x="1119" y="1168"/>
                </a:cxn>
                <a:cxn ang="0">
                  <a:pos x="1238" y="1388"/>
                </a:cxn>
                <a:cxn ang="0">
                  <a:pos x="1331" y="1608"/>
                </a:cxn>
                <a:cxn ang="0">
                  <a:pos x="1400" y="1809"/>
                </a:cxn>
                <a:cxn ang="0">
                  <a:pos x="1447" y="1979"/>
                </a:cxn>
                <a:cxn ang="0">
                  <a:pos x="1490" y="2190"/>
                </a:cxn>
                <a:cxn ang="0">
                  <a:pos x="1511" y="2374"/>
                </a:cxn>
                <a:cxn ang="0">
                  <a:pos x="1523" y="2611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latin typeface="Times New Roman" charset="0"/>
              </a:endParaRPr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G0" fmla="+- 0 0 0"/>
                <a:gd name="G1" fmla="+- 21231 0 0"/>
                <a:gd name="G2" fmla="+- 21600 0 0"/>
                <a:gd name="T0" fmla="*/ 3977 w 21600"/>
                <a:gd name="T1" fmla="*/ 0 h 21231"/>
                <a:gd name="T2" fmla="*/ 21600 w 21600"/>
                <a:gd name="T3" fmla="*/ 21231 h 21231"/>
                <a:gd name="T4" fmla="*/ 0 w 21600"/>
                <a:gd name="T5" fmla="*/ 21231 h 2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Times New Roman" charset="0"/>
              </a:endParaRPr>
            </a:p>
          </p:txBody>
        </p:sp>
      </p:grpSp>
      <p:sp>
        <p:nvSpPr>
          <p:cNvPr id="5125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" y="3429000"/>
            <a:ext cx="64008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1CD93B-60A7-40F1-A107-C712B0AE8E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32243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6EFA3F-7AA2-405C-A1C0-B10F151179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37327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16420C-BDE0-48E8-A70E-873542854C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48058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651C9-CE7E-4413-B36E-2FBA2A0414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83716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F1FD26-7296-4980-9F96-9598D61633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74601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168216-56B8-4ADB-9899-5031CB6719F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00010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27A0F-3CFE-468C-AFF3-397AF52CC6E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89002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D9E100-E103-4B18-A0D0-E15C7448CF2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38903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F7D8E3-DD82-4CBB-99E7-B774AD87FBE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60915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02A524-713C-441F-938B-8E880BE3C6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91585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2D258-7A0C-4E61-A9E1-28C3E5AC14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059256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5E0F26-57E6-4769-A6AC-356AEB33667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658086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da-DK"/>
          </a:p>
        </p:txBody>
      </p:sp>
    </p:spTree>
    <p:extLst>
      <p:ext uri="{BB962C8B-B14F-4D97-AF65-F5344CB8AC3E}">
        <p14:creationId xmlns="" xmlns:p14="http://schemas.microsoft.com/office/powerpoint/2010/main" val="419328462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</p:spTree>
    <p:extLst>
      <p:ext uri="{BB962C8B-B14F-4D97-AF65-F5344CB8AC3E}">
        <p14:creationId xmlns="" xmlns:p14="http://schemas.microsoft.com/office/powerpoint/2010/main" val="406856953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057540322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</p:spTree>
    <p:extLst>
      <p:ext uri="{BB962C8B-B14F-4D97-AF65-F5344CB8AC3E}">
        <p14:creationId xmlns="" xmlns:p14="http://schemas.microsoft.com/office/powerpoint/2010/main" val="1774641179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</p:spTree>
    <p:extLst>
      <p:ext uri="{BB962C8B-B14F-4D97-AF65-F5344CB8AC3E}">
        <p14:creationId xmlns="" xmlns:p14="http://schemas.microsoft.com/office/powerpoint/2010/main" val="170880698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</p:spTree>
    <p:extLst>
      <p:ext uri="{BB962C8B-B14F-4D97-AF65-F5344CB8AC3E}">
        <p14:creationId xmlns="" xmlns:p14="http://schemas.microsoft.com/office/powerpoint/2010/main" val="3353749326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876962415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046925957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 smtClean="0">
              <a:sym typeface="Times New Roman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234223727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</p:spTree>
    <p:extLst>
      <p:ext uri="{BB962C8B-B14F-4D97-AF65-F5344CB8AC3E}">
        <p14:creationId xmlns="" xmlns:p14="http://schemas.microsoft.com/office/powerpoint/2010/main" val="2700479952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0"/>
            <a:ext cx="2171700" cy="685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0"/>
            <a:ext cx="6362700" cy="6858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</p:spTree>
    <p:extLst>
      <p:ext uri="{BB962C8B-B14F-4D97-AF65-F5344CB8AC3E}">
        <p14:creationId xmlns="" xmlns:p14="http://schemas.microsoft.com/office/powerpoint/2010/main" val="298329043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9000">
              <a:srgbClr val="4C74EB"/>
            </a:gs>
            <a:gs pos="28000">
              <a:schemeClr val="accent6"/>
            </a:gs>
            <a:gs pos="95000">
              <a:schemeClr val="tx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588"/>
            <a:ext cx="9132888" cy="6845300"/>
            <a:chOff x="0" y="1"/>
            <a:chExt cx="5753" cy="4312"/>
          </a:xfrm>
        </p:grpSpPr>
        <p:sp>
          <p:nvSpPr>
            <p:cNvPr id="4099" name="Freeform 3"/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/>
              <a:ahLst/>
              <a:cxnLst>
                <a:cxn ang="0">
                  <a:pos x="1905" y="3312"/>
                </a:cxn>
                <a:cxn ang="0">
                  <a:pos x="2358" y="3313"/>
                </a:cxn>
                <a:cxn ang="0">
                  <a:pos x="2358" y="1437"/>
                </a:cxn>
                <a:cxn ang="0">
                  <a:pos x="0" y="0"/>
                </a:cxn>
                <a:cxn ang="0">
                  <a:pos x="201" y="150"/>
                </a:cxn>
                <a:cxn ang="0">
                  <a:pos x="366" y="279"/>
                </a:cxn>
                <a:cxn ang="0">
                  <a:pos x="552" y="441"/>
                </a:cxn>
                <a:cxn ang="0">
                  <a:pos x="732" y="612"/>
                </a:cxn>
                <a:cxn ang="0">
                  <a:pos x="996" y="903"/>
                </a:cxn>
                <a:cxn ang="0">
                  <a:pos x="1230" y="1212"/>
                </a:cxn>
                <a:cxn ang="0">
                  <a:pos x="1400" y="1482"/>
                </a:cxn>
                <a:cxn ang="0">
                  <a:pos x="1548" y="1761"/>
                </a:cxn>
                <a:cxn ang="0">
                  <a:pos x="1665" y="2040"/>
                </a:cxn>
                <a:cxn ang="0">
                  <a:pos x="1751" y="2295"/>
                </a:cxn>
                <a:cxn ang="0">
                  <a:pos x="1809" y="2511"/>
                </a:cxn>
                <a:cxn ang="0">
                  <a:pos x="1863" y="2778"/>
                </a:cxn>
                <a:cxn ang="0">
                  <a:pos x="1890" y="3012"/>
                </a:cxn>
                <a:cxn ang="0">
                  <a:pos x="1905" y="3312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latin typeface="Times New Roman" charset="0"/>
              </a:endParaRPr>
            </a:p>
          </p:txBody>
        </p:sp>
        <p:sp>
          <p:nvSpPr>
            <p:cNvPr id="4100" name="Arc 4"/>
            <p:cNvSpPr>
              <a:spLocks/>
            </p:cNvSpPr>
            <p:nvPr/>
          </p:nvSpPr>
          <p:spPr bwMode="auto">
            <a:xfrm>
              <a:off x="0" y="1"/>
              <a:ext cx="5298" cy="431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Times New Roman" charset="0"/>
              </a:endParaRPr>
            </a:p>
          </p:txBody>
        </p:sp>
      </p:grpSp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</a:defRPr>
            </a:lvl1pPr>
          </a:lstStyle>
          <a:p>
            <a:pPr>
              <a:defRPr/>
            </a:pPr>
            <a:fld id="{42577000-F4F4-4A46-8F7E-4EDA8BC25B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1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32" name="Picture 10" descr="S:\ENGINEER\Utilities\Waste Water\presentations\bottle red cap 03 blue.jpg"/>
          <p:cNvPicPr>
            <a:picLocks noChangeAspect="1" noChangeArrowheads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170613"/>
            <a:ext cx="533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791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9000">
              <a:srgbClr val="4C74EB"/>
            </a:gs>
            <a:gs pos="28000">
              <a:schemeClr val="accent6"/>
            </a:gs>
            <a:gs pos="95000">
              <a:schemeClr val="tx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9144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Times New Roman" charset="0"/>
              </a:rPr>
              <a:t>Click to edit Master text styles</a:t>
            </a:r>
          </a:p>
          <a:p>
            <a:pPr lvl="1"/>
            <a:r>
              <a:rPr lang="en-US" smtClean="0">
                <a:sym typeface="Times New Roman" charset="0"/>
              </a:rPr>
              <a:t>Second level</a:t>
            </a:r>
          </a:p>
          <a:p>
            <a:pPr lvl="2"/>
            <a:r>
              <a:rPr lang="en-US" smtClean="0">
                <a:sym typeface="Times New Roman" charset="0"/>
              </a:rPr>
              <a:t>Third level</a:t>
            </a:r>
          </a:p>
          <a:p>
            <a:pPr lvl="3"/>
            <a:r>
              <a:rPr lang="en-US" smtClean="0">
                <a:sym typeface="Times New Roman" charset="0"/>
              </a:rPr>
              <a:t>Fourth level</a:t>
            </a:r>
          </a:p>
          <a:p>
            <a:pPr lvl="4"/>
            <a:r>
              <a:rPr lang="en-US" smtClean="0">
                <a:sym typeface="Times New Roman" charset="0"/>
              </a:rPr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0"/>
            <a:ext cx="8686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9144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Times New Roman Bold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="" xmlns:p14="http://schemas.microsoft.com/office/powerpoint/2010/main" val="4195813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/>
  <p:txStyles>
    <p:titleStyle>
      <a:lvl1pPr marL="39688" indent="-39688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  <a:sym typeface="Times New Roman Bold" charset="0"/>
        </a:defRPr>
      </a:lvl1pPr>
      <a:lvl2pPr marL="39688" indent="-39688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 Bold" charset="0"/>
          <a:sym typeface="Times New Roman Bold" charset="0"/>
        </a:defRPr>
      </a:lvl2pPr>
      <a:lvl3pPr marL="39688" indent="-39688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 Bold" charset="0"/>
          <a:sym typeface="Times New Roman Bold" charset="0"/>
        </a:defRPr>
      </a:lvl3pPr>
      <a:lvl4pPr marL="39688" indent="-39688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 Bold" charset="0"/>
          <a:sym typeface="Times New Roman Bold" charset="0"/>
        </a:defRPr>
      </a:lvl4pPr>
      <a:lvl5pPr marL="39688" indent="-39688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 Bold" charset="0"/>
          <a:sym typeface="Times New Roman Bold" charset="0"/>
        </a:defRPr>
      </a:lvl5pPr>
      <a:lvl6pPr marL="496888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 Bold" charset="0"/>
          <a:sym typeface="Times New Roman Bold" charset="0"/>
        </a:defRPr>
      </a:lvl6pPr>
      <a:lvl7pPr marL="954088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 Bold" charset="0"/>
          <a:sym typeface="Times New Roman Bold" charset="0"/>
        </a:defRPr>
      </a:lvl7pPr>
      <a:lvl8pPr marL="1411288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 Bold" charset="0"/>
          <a:sym typeface="Times New Roman Bold" charset="0"/>
        </a:defRPr>
      </a:lvl8pPr>
      <a:lvl9pPr marL="1868488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imes New Roman Bold" charset="0"/>
          <a:sym typeface="Times New Roman Bold" charset="0"/>
        </a:defRPr>
      </a:lvl9pPr>
    </p:titleStyle>
    <p:bodyStyle>
      <a:lvl1pPr marL="382588" indent="-342900" algn="l" rtl="0" eaLnBrk="0" fontAlgn="base" hangingPunct="0">
        <a:spcBef>
          <a:spcPts val="700"/>
        </a:spcBef>
        <a:spcAft>
          <a:spcPct val="0"/>
        </a:spcAft>
        <a:buSzPct val="100000"/>
        <a:buFont typeface="Times New Roman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Times New Roman" charset="0"/>
        </a:defRPr>
      </a:lvl1pPr>
      <a:lvl2pPr marL="731838" indent="-285750" algn="l" rtl="0" eaLnBrk="0" fontAlgn="base" hangingPunct="0">
        <a:spcBef>
          <a:spcPts val="600"/>
        </a:spcBef>
        <a:spcAft>
          <a:spcPct val="0"/>
        </a:spcAft>
        <a:buSzPct val="100000"/>
        <a:buFont typeface="Times New Roman" charset="0"/>
        <a:buChar char="–"/>
        <a:defRPr sz="2800">
          <a:solidFill>
            <a:schemeClr val="tx1"/>
          </a:solidFill>
          <a:latin typeface="+mn-lt"/>
          <a:sym typeface="Times New Roman" charset="0"/>
        </a:defRPr>
      </a:lvl2pPr>
      <a:lvl3pPr marL="1131888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Times New Roman" charset="0"/>
        <a:buChar char="•"/>
        <a:defRPr sz="2400">
          <a:solidFill>
            <a:schemeClr val="tx1"/>
          </a:solidFill>
          <a:latin typeface="+mn-lt"/>
          <a:sym typeface="Times New Roman" charset="0"/>
        </a:defRPr>
      </a:lvl3pPr>
      <a:lvl4pPr marL="1589088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Times New Roman" charset="0"/>
        <a:buChar char="–"/>
        <a:defRPr sz="2000">
          <a:solidFill>
            <a:schemeClr val="tx1"/>
          </a:solidFill>
          <a:latin typeface="+mn-lt"/>
          <a:sym typeface="Times New Roman" charset="0"/>
        </a:defRPr>
      </a:lvl4pPr>
      <a:lvl5pPr marL="2046288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Times New Roman" charset="0"/>
        <a:buChar char="•"/>
        <a:defRPr sz="2000">
          <a:solidFill>
            <a:schemeClr val="tx1"/>
          </a:solidFill>
          <a:latin typeface="+mn-lt"/>
          <a:sym typeface="Times New Roman" charset="0"/>
        </a:defRPr>
      </a:lvl5pPr>
      <a:lvl6pPr marL="2503488" indent="-228600" algn="l" rtl="0" fontAlgn="base">
        <a:spcBef>
          <a:spcPts val="500"/>
        </a:spcBef>
        <a:spcAft>
          <a:spcPct val="0"/>
        </a:spcAft>
        <a:buSzPct val="100000"/>
        <a:buFont typeface="Times New Roman" charset="0"/>
        <a:buChar char="•"/>
        <a:defRPr sz="2000">
          <a:solidFill>
            <a:schemeClr val="tx1"/>
          </a:solidFill>
          <a:latin typeface="+mn-lt"/>
          <a:sym typeface="Times New Roman" charset="0"/>
        </a:defRPr>
      </a:lvl6pPr>
      <a:lvl7pPr marL="2960688" indent="-228600" algn="l" rtl="0" fontAlgn="base">
        <a:spcBef>
          <a:spcPts val="500"/>
        </a:spcBef>
        <a:spcAft>
          <a:spcPct val="0"/>
        </a:spcAft>
        <a:buSzPct val="100000"/>
        <a:buFont typeface="Times New Roman" charset="0"/>
        <a:buChar char="•"/>
        <a:defRPr sz="2000">
          <a:solidFill>
            <a:schemeClr val="tx1"/>
          </a:solidFill>
          <a:latin typeface="+mn-lt"/>
          <a:sym typeface="Times New Roman" charset="0"/>
        </a:defRPr>
      </a:lvl7pPr>
      <a:lvl8pPr marL="3417888" indent="-228600" algn="l" rtl="0" fontAlgn="base">
        <a:spcBef>
          <a:spcPts val="500"/>
        </a:spcBef>
        <a:spcAft>
          <a:spcPct val="0"/>
        </a:spcAft>
        <a:buSzPct val="100000"/>
        <a:buFont typeface="Times New Roman" charset="0"/>
        <a:buChar char="•"/>
        <a:defRPr sz="2000">
          <a:solidFill>
            <a:schemeClr val="tx1"/>
          </a:solidFill>
          <a:latin typeface="+mn-lt"/>
          <a:sym typeface="Times New Roman" charset="0"/>
        </a:defRPr>
      </a:lvl8pPr>
      <a:lvl9pPr marL="3875088" indent="-228600" algn="l" rtl="0" fontAlgn="base">
        <a:spcBef>
          <a:spcPts val="500"/>
        </a:spcBef>
        <a:spcAft>
          <a:spcPct val="0"/>
        </a:spcAft>
        <a:buSzPct val="100000"/>
        <a:buFont typeface="Times New Roman" charset="0"/>
        <a:buChar char="•"/>
        <a:defRPr sz="2000">
          <a:solidFill>
            <a:schemeClr val="tx1"/>
          </a:solidFill>
          <a:latin typeface="+mn-lt"/>
          <a:sym typeface="Times New Roman" charset="0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39260" y="1701800"/>
            <a:ext cx="5942739" cy="876300"/>
          </a:xfrm>
        </p:spPr>
        <p:txBody>
          <a:bodyPr rIns="132080"/>
          <a:lstStyle/>
          <a:p>
            <a:pPr marL="39688" indent="0" algn="ctr" eaLnBrk="1" hangingPunct="1">
              <a:lnSpc>
                <a:spcPct val="90000"/>
              </a:lnSpc>
              <a:buFont typeface="Times New Roman" charset="0"/>
              <a:buNone/>
            </a:pPr>
            <a:r>
              <a:rPr lang="en-US" dirty="0" smtClean="0">
                <a:latin typeface="Times New Roman Bold" charset="0"/>
                <a:cs typeface="Times New Roman Bold" charset="0"/>
                <a:sym typeface="Times New Roman Bold" charset="0"/>
              </a:rPr>
              <a:t>Process Waste Water Treatment</a:t>
            </a:r>
          </a:p>
          <a:p>
            <a:pPr marL="39688" indent="0" algn="ctr" eaLnBrk="1" hangingPunct="1">
              <a:lnSpc>
                <a:spcPct val="90000"/>
              </a:lnSpc>
              <a:buFont typeface="Times New Roman" charset="0"/>
              <a:buNone/>
            </a:pPr>
            <a:r>
              <a:rPr lang="en-US" dirty="0">
                <a:latin typeface="Times New Roman Bold" charset="0"/>
                <a:cs typeface="Times New Roman Bold" charset="0"/>
                <a:sym typeface="Times New Roman Bold" charset="0"/>
              </a:rPr>
              <a:t>a</a:t>
            </a:r>
            <a:r>
              <a:rPr lang="en-US" dirty="0" smtClean="0">
                <a:latin typeface="Times New Roman Bold" charset="0"/>
                <a:cs typeface="Times New Roman Bold" charset="0"/>
                <a:sym typeface="Times New Roman Bold" charset="0"/>
              </a:rPr>
              <a:t>t</a:t>
            </a:r>
          </a:p>
          <a:p>
            <a:pPr marL="39688" indent="0" algn="ctr" eaLnBrk="1" hangingPunct="1">
              <a:lnSpc>
                <a:spcPct val="90000"/>
              </a:lnSpc>
              <a:buFont typeface="Times New Roman" charset="0"/>
              <a:buNone/>
            </a:pPr>
            <a:r>
              <a:rPr lang="en-US" dirty="0" smtClean="0">
                <a:latin typeface="Times New Roman Bold" charset="0"/>
                <a:cs typeface="Times New Roman Bold" charset="0"/>
                <a:sym typeface="Times New Roman Bold" charset="0"/>
              </a:rPr>
              <a:t>New Belgium Brewing Co.</a:t>
            </a:r>
          </a:p>
          <a:p>
            <a:pPr marL="39688" indent="0" algn="ctr" eaLnBrk="1" hangingPunct="1">
              <a:lnSpc>
                <a:spcPct val="90000"/>
              </a:lnSpc>
              <a:buFont typeface="Times New Roman" charset="0"/>
              <a:buNone/>
            </a:pPr>
            <a:endParaRPr lang="en-US" dirty="0">
              <a:latin typeface="Times New Roman Bold" charset="0"/>
              <a:cs typeface="Times New Roman Bold" charset="0"/>
              <a:sym typeface="Times New Roman Bold" charset="0"/>
            </a:endParaRPr>
          </a:p>
          <a:p>
            <a:pPr marL="39688" indent="0" algn="ctr" eaLnBrk="1" hangingPunct="1">
              <a:lnSpc>
                <a:spcPct val="90000"/>
              </a:lnSpc>
              <a:buFont typeface="Times New Roman" charset="0"/>
              <a:buNone/>
            </a:pPr>
            <a:endParaRPr lang="en-US" dirty="0" smtClean="0">
              <a:latin typeface="Times New Roman Bold" charset="0"/>
              <a:sym typeface="Times New Roman Bold" charset="0"/>
            </a:endParaRPr>
          </a:p>
        </p:txBody>
      </p:sp>
      <p:sp>
        <p:nvSpPr>
          <p:cNvPr id="2053" name="Rectangle 4"/>
          <p:cNvSpPr>
            <a:spLocks/>
          </p:cNvSpPr>
          <p:nvPr/>
        </p:nvSpPr>
        <p:spPr bwMode="auto">
          <a:xfrm>
            <a:off x="330200" y="5461000"/>
            <a:ext cx="53467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9" bIns="0"/>
          <a:lstStyle/>
          <a:p>
            <a:pPr marL="39688" algn="ctr">
              <a:spcBef>
                <a:spcPts val="738"/>
              </a:spcBef>
            </a:pPr>
            <a:endParaRPr lang="en-US" sz="3200" dirty="0" smtClean="0">
              <a:solidFill>
                <a:srgbClr val="000000"/>
              </a:solidFill>
              <a:latin typeface="Times New Roman Bold" charset="0"/>
              <a:cs typeface="Times New Roman Bold" charset="0"/>
              <a:sym typeface="Times New Roman Bold" charset="0"/>
            </a:endParaRPr>
          </a:p>
        </p:txBody>
      </p:sp>
      <p:sp>
        <p:nvSpPr>
          <p:cNvPr id="2055" name="Rectangle 6"/>
          <p:cNvSpPr>
            <a:spLocks/>
          </p:cNvSpPr>
          <p:nvPr/>
        </p:nvSpPr>
        <p:spPr bwMode="auto">
          <a:xfrm>
            <a:off x="2463800" y="3860800"/>
            <a:ext cx="42037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9" bIns="0"/>
          <a:lstStyle/>
          <a:p>
            <a:pPr marL="39688"/>
            <a:endParaRPr lang="en-US" sz="3200" dirty="0" smtClean="0">
              <a:solidFill>
                <a:srgbClr val="000000"/>
              </a:solidFill>
              <a:latin typeface="Times New Roman" charset="0"/>
              <a:cs typeface="Times New Roman" charset="0"/>
              <a:sym typeface="Times New Roman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284" y="1600199"/>
            <a:ext cx="1816315" cy="1816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4098" y="4140200"/>
            <a:ext cx="54686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Presented by Brandon Weaver</a:t>
            </a:r>
          </a:p>
          <a:p>
            <a:r>
              <a:rPr lang="en-US" dirty="0" smtClean="0"/>
              <a:t>Process Waste Water Plant Lead Operator/ </a:t>
            </a:r>
          </a:p>
          <a:p>
            <a:r>
              <a:rPr lang="en-US" dirty="0" smtClean="0"/>
              <a:t>Mechanical Technician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156" y="3860800"/>
            <a:ext cx="3113087" cy="2334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8096572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 sz="quarter"/>
          </p:nvPr>
        </p:nvSpPr>
        <p:spPr>
          <a:xfrm>
            <a:off x="609600" y="5334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latin typeface="BankGothic Md BT" pitchFamily="34" charset="0"/>
              </a:rPr>
              <a:t/>
            </a:r>
            <a:br>
              <a:rPr lang="en-US" dirty="0" smtClean="0">
                <a:latin typeface="BankGothic Md BT" pitchFamily="34" charset="0"/>
              </a:rPr>
            </a:br>
            <a:r>
              <a:rPr lang="en-US" dirty="0">
                <a:latin typeface="AvantGarde" pitchFamily="34" charset="0"/>
              </a:rPr>
              <a:t>Time line of construction and expansions</a:t>
            </a:r>
            <a:endParaRPr lang="en-US" dirty="0"/>
          </a:p>
        </p:txBody>
      </p:sp>
      <p:sp>
        <p:nvSpPr>
          <p:cNvPr id="4098" name="Content Placeholder 3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marL="457200" indent="-457200" algn="l">
              <a:buFont typeface="Arial" pitchFamily="34" charset="0"/>
              <a:buChar char="•"/>
            </a:pPr>
            <a:r>
              <a:rPr lang="en-US" sz="2800" dirty="0" smtClean="0">
                <a:latin typeface="AvantGarde" pitchFamily="34" charset="0"/>
              </a:rPr>
              <a:t>1995 - 2002 _ pH adjustment of process waste water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sz="2800" dirty="0" smtClean="0">
                <a:latin typeface="AvantGarde" pitchFamily="34" charset="0"/>
              </a:rPr>
              <a:t>2002 - 2006 _ Two-stage system designed by Von Nordenskjold (German)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sz="2800" dirty="0" smtClean="0">
                <a:latin typeface="AvantGarde" pitchFamily="34" charset="0"/>
              </a:rPr>
              <a:t>2006 – Present _ UASB and aerobic solids handling upgrades by Sanotec (Belgian)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buFontTx/>
              <a:buNone/>
            </a:pPr>
            <a:endParaRPr lang="en-US" dirty="0" smtClean="0"/>
          </a:p>
          <a:p>
            <a:pPr eaLnBrk="1" hangingPunct="1"/>
            <a:endParaRPr lang="en-US" dirty="0" smtClean="0"/>
          </a:p>
        </p:txBody>
      </p:sp>
      <p:pic>
        <p:nvPicPr>
          <p:cNvPr id="7171" name="Picture 2" descr="S:\ENGINEER\ZNEW\Utilities\Utilities Mechanical\Pwtp 03-05 Mechanical\pwt pics\DSC0008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667000"/>
            <a:ext cx="39624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 descr="S:\ENGINEER\ZNEW\Utilities\Waste Water\brandon\PWTP Public relations folder\presentation 7 june 2006\new basins and reactor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667000"/>
            <a:ext cx="39624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Text Box 4"/>
          <p:cNvSpPr txBox="1">
            <a:spLocks noChangeArrowheads="1"/>
          </p:cNvSpPr>
          <p:nvPr/>
        </p:nvSpPr>
        <p:spPr bwMode="auto">
          <a:xfrm>
            <a:off x="838200" y="1981200"/>
            <a:ext cx="34448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2000" dirty="0">
                <a:latin typeface="AvantGarde" pitchFamily="34" charset="0"/>
              </a:rPr>
              <a:t>Original anaerobic reactor 2002-2006</a:t>
            </a:r>
          </a:p>
        </p:txBody>
      </p:sp>
      <p:sp>
        <p:nvSpPr>
          <p:cNvPr id="7174" name="Text Box 5"/>
          <p:cNvSpPr txBox="1">
            <a:spLocks noChangeArrowheads="1"/>
          </p:cNvSpPr>
          <p:nvPr/>
        </p:nvSpPr>
        <p:spPr bwMode="auto">
          <a:xfrm>
            <a:off x="5181600" y="1676400"/>
            <a:ext cx="26066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2000" dirty="0">
                <a:latin typeface="AvantGarde" pitchFamily="34" charset="0"/>
              </a:rPr>
              <a:t>UASB reactor commissioned May 2006</a:t>
            </a:r>
          </a:p>
        </p:txBody>
      </p:sp>
      <p:sp>
        <p:nvSpPr>
          <p:cNvPr id="7175" name="Text Box 6"/>
          <p:cNvSpPr txBox="1">
            <a:spLocks noChangeArrowheads="1"/>
          </p:cNvSpPr>
          <p:nvPr/>
        </p:nvSpPr>
        <p:spPr bwMode="auto">
          <a:xfrm>
            <a:off x="4724400" y="4267200"/>
            <a:ext cx="2035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 dirty="0">
                <a:latin typeface="AvantGarde" pitchFamily="34" charset="0"/>
              </a:rPr>
              <a:t>Two holding basins 600 cubic meters each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4648200" y="3124200"/>
            <a:ext cx="33575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2000" b="1" dirty="0">
                <a:latin typeface="AvantGarde" pitchFamily="34" charset="0"/>
              </a:rPr>
              <a:t>Reactor 800 cubic meters</a:t>
            </a: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3048000" y="4267200"/>
            <a:ext cx="1371600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600" b="1" dirty="0">
                <a:latin typeface="AvantGarde" pitchFamily="34" charset="0"/>
              </a:rPr>
              <a:t>Holding basin 430 cubic meters</a:t>
            </a: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685800" y="4267200"/>
            <a:ext cx="23780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600" b="1" dirty="0">
                <a:latin typeface="AvantGarde" pitchFamily="34" charset="0"/>
              </a:rPr>
              <a:t>Anaerobic reactor 1500 cubic meters</a:t>
            </a: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762000" y="3810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4400" dirty="0">
                <a:solidFill>
                  <a:schemeClr val="tx2"/>
                </a:solidFill>
                <a:latin typeface="AvantGarde" pitchFamily="34" charset="0"/>
              </a:rPr>
              <a:t>Phase two 2006</a:t>
            </a:r>
          </a:p>
          <a:p>
            <a:pPr algn="ctr"/>
            <a:r>
              <a:rPr lang="en-US" sz="2800" dirty="0">
                <a:solidFill>
                  <a:schemeClr val="tx2"/>
                </a:solidFill>
                <a:latin typeface="AvantGarde" pitchFamily="34" charset="0"/>
              </a:rPr>
              <a:t>Sanotec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6096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AvantGarde" pitchFamily="34" charset="0"/>
              </a:rPr>
              <a:t>upgraded aerobic clarifier</a:t>
            </a:r>
            <a:br>
              <a:rPr lang="en-US" sz="3200" dirty="0">
                <a:solidFill>
                  <a:schemeClr val="tx2"/>
                </a:solidFill>
                <a:latin typeface="AvantGarde" pitchFamily="34" charset="0"/>
              </a:rPr>
            </a:br>
            <a:r>
              <a:rPr lang="en-US" sz="2000" dirty="0">
                <a:solidFill>
                  <a:schemeClr val="tx2"/>
                </a:solidFill>
                <a:latin typeface="AvantGarde" pitchFamily="34" charset="0"/>
              </a:rPr>
              <a:t>may 2006</a:t>
            </a:r>
          </a:p>
        </p:txBody>
      </p:sp>
      <p:pic>
        <p:nvPicPr>
          <p:cNvPr id="9219" name="Picture 6" descr="new overhead 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676400"/>
            <a:ext cx="6324600" cy="474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3810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3600" dirty="0" smtClean="0">
                <a:latin typeface="AvantGarde" pitchFamily="34" charset="0"/>
              </a:rPr>
              <a:t>New Belgium production history</a:t>
            </a:r>
            <a:endParaRPr lang="en-US" sz="3600" dirty="0">
              <a:latin typeface="AvantGarde" pitchFamily="34" charset="0"/>
            </a:endParaRPr>
          </a:p>
        </p:txBody>
      </p:sp>
      <p:cxnSp>
        <p:nvCxnSpPr>
          <p:cNvPr id="10243" name="Straight Arrow Connector 7"/>
          <p:cNvCxnSpPr>
            <a:cxnSpLocks noChangeShapeType="1"/>
          </p:cNvCxnSpPr>
          <p:nvPr/>
        </p:nvCxnSpPr>
        <p:spPr bwMode="auto">
          <a:xfrm flipV="1">
            <a:off x="2133600" y="4267200"/>
            <a:ext cx="838200" cy="1905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244" name="Straight Arrow Connector 12"/>
          <p:cNvCxnSpPr>
            <a:cxnSpLocks noChangeShapeType="1"/>
          </p:cNvCxnSpPr>
          <p:nvPr/>
        </p:nvCxnSpPr>
        <p:spPr bwMode="auto">
          <a:xfrm flipH="1" flipV="1">
            <a:off x="4191000" y="3581400"/>
            <a:ext cx="2438400" cy="25146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245" name="TextBox 15"/>
          <p:cNvSpPr txBox="1">
            <a:spLocks noChangeArrowheads="1"/>
          </p:cNvSpPr>
          <p:nvPr/>
        </p:nvSpPr>
        <p:spPr bwMode="auto">
          <a:xfrm>
            <a:off x="1219200" y="6248400"/>
            <a:ext cx="18351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600" dirty="0">
                <a:latin typeface="AvantGarde" pitchFamily="34" charset="0"/>
              </a:rPr>
              <a:t>PWTP phase one</a:t>
            </a:r>
          </a:p>
        </p:txBody>
      </p:sp>
      <p:sp>
        <p:nvSpPr>
          <p:cNvPr id="10246" name="TextBox 16"/>
          <p:cNvSpPr txBox="1">
            <a:spLocks noChangeArrowheads="1"/>
          </p:cNvSpPr>
          <p:nvPr/>
        </p:nvSpPr>
        <p:spPr bwMode="auto">
          <a:xfrm>
            <a:off x="5715000" y="6172200"/>
            <a:ext cx="18097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600" dirty="0">
                <a:latin typeface="AvantGarde" pitchFamily="34" charset="0"/>
              </a:rPr>
              <a:t>PWTP phase two</a:t>
            </a: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193527497"/>
              </p:ext>
            </p:extLst>
          </p:nvPr>
        </p:nvGraphicFramePr>
        <p:xfrm>
          <a:off x="381000" y="1600200"/>
          <a:ext cx="80010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latin typeface="AvantGarde" pitchFamily="34" charset="0"/>
              </a:rPr>
              <a:t>Current loading</a:t>
            </a:r>
            <a:endParaRPr lang="en-US" dirty="0">
              <a:latin typeface="AvantGarde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 smtClean="0">
                <a:latin typeface="AvantGarde" pitchFamily="34" charset="0"/>
              </a:rPr>
              <a:t>Entire plant</a:t>
            </a:r>
            <a:r>
              <a:rPr lang="en-US" dirty="0" smtClean="0"/>
              <a:t>	</a:t>
            </a:r>
          </a:p>
        </p:txBody>
      </p:sp>
      <p:sp>
        <p:nvSpPr>
          <p:cNvPr id="13315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000" b="1" dirty="0" smtClean="0">
                <a:latin typeface="AvantGarde" pitchFamily="34" charset="0"/>
              </a:rPr>
              <a:t>Volume – 660 </a:t>
            </a:r>
            <a:r>
              <a:rPr lang="en-US" sz="2000" dirty="0" smtClean="0">
                <a:latin typeface="AvantGarde" pitchFamily="34" charset="0"/>
              </a:rPr>
              <a:t>m3/day</a:t>
            </a:r>
            <a:r>
              <a:rPr lang="en-US" sz="2000" b="1" dirty="0" smtClean="0">
                <a:latin typeface="AvantGarde" pitchFamily="34" charset="0"/>
              </a:rPr>
              <a:t> 174,350 </a:t>
            </a:r>
            <a:r>
              <a:rPr lang="en-US" sz="2000" dirty="0" smtClean="0">
                <a:latin typeface="AvantGarde" pitchFamily="34" charset="0"/>
              </a:rPr>
              <a:t>gpd</a:t>
            </a:r>
          </a:p>
          <a:p>
            <a:r>
              <a:rPr lang="en-US" sz="2000" b="1" dirty="0" smtClean="0">
                <a:latin typeface="AvantGarde" pitchFamily="34" charset="0"/>
              </a:rPr>
              <a:t>Inlet COD – 4,600 </a:t>
            </a:r>
            <a:r>
              <a:rPr lang="en-US" sz="2000" dirty="0" smtClean="0">
                <a:latin typeface="AvantGarde" pitchFamily="34" charset="0"/>
              </a:rPr>
              <a:t>kg/day</a:t>
            </a:r>
            <a:r>
              <a:rPr lang="en-US" sz="2000" b="1" dirty="0" smtClean="0">
                <a:latin typeface="AvantGarde" pitchFamily="34" charset="0"/>
              </a:rPr>
              <a:t>  10,185 </a:t>
            </a:r>
            <a:r>
              <a:rPr lang="en-US" sz="2000" dirty="0" smtClean="0">
                <a:latin typeface="AvantGarde" pitchFamily="34" charset="0"/>
              </a:rPr>
              <a:t>lbs./day</a:t>
            </a:r>
          </a:p>
          <a:p>
            <a:r>
              <a:rPr lang="en-US" sz="2000" b="1" dirty="0" smtClean="0">
                <a:latin typeface="AvantGarde" pitchFamily="34" charset="0"/>
              </a:rPr>
              <a:t>Outlet COD – 39 </a:t>
            </a:r>
            <a:r>
              <a:rPr lang="en-US" sz="2000" dirty="0" smtClean="0">
                <a:latin typeface="AvantGarde" pitchFamily="34" charset="0"/>
              </a:rPr>
              <a:t>kg/day</a:t>
            </a:r>
            <a:r>
              <a:rPr lang="en-US" sz="2000" b="1" dirty="0" smtClean="0">
                <a:latin typeface="AvantGarde" pitchFamily="34" charset="0"/>
              </a:rPr>
              <a:t>  86 </a:t>
            </a:r>
            <a:r>
              <a:rPr lang="en-US" sz="2000" dirty="0" smtClean="0">
                <a:latin typeface="AvantGarde" pitchFamily="34" charset="0"/>
              </a:rPr>
              <a:t>lbs./day</a:t>
            </a:r>
          </a:p>
          <a:p>
            <a:r>
              <a:rPr lang="en-US" sz="2000" b="1" dirty="0" smtClean="0">
                <a:latin typeface="AvantGarde" pitchFamily="34" charset="0"/>
              </a:rPr>
              <a:t>Outlet BOD – 3 </a:t>
            </a:r>
            <a:r>
              <a:rPr lang="en-US" sz="2000" dirty="0" smtClean="0">
                <a:latin typeface="AvantGarde" pitchFamily="34" charset="0"/>
              </a:rPr>
              <a:t>kg/day</a:t>
            </a:r>
            <a:r>
              <a:rPr lang="en-US" sz="2000" b="1" dirty="0" smtClean="0">
                <a:latin typeface="AvantGarde" pitchFamily="34" charset="0"/>
              </a:rPr>
              <a:t> 7 </a:t>
            </a:r>
            <a:r>
              <a:rPr lang="en-US" sz="2000" dirty="0" smtClean="0">
                <a:latin typeface="AvantGarde" pitchFamily="34" charset="0"/>
              </a:rPr>
              <a:t>lbs./day</a:t>
            </a:r>
            <a:r>
              <a:rPr lang="en-US" sz="2000" b="1" dirty="0" smtClean="0">
                <a:latin typeface="AvantGarde" pitchFamily="34" charset="0"/>
              </a:rPr>
              <a:t>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3200" dirty="0" smtClean="0">
                <a:latin typeface="AvantGarde" pitchFamily="34" charset="0"/>
              </a:rPr>
              <a:t>UASB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3889375" cy="3951288"/>
          </a:xfrm>
        </p:spPr>
        <p:txBody>
          <a:bodyPr/>
          <a:lstStyle/>
          <a:p>
            <a:pPr lvl="0">
              <a:buClr>
                <a:srgbClr val="3366FF"/>
              </a:buClr>
            </a:pPr>
            <a:r>
              <a:rPr lang="en-US" sz="2000" b="1" dirty="0" smtClean="0">
                <a:latin typeface="AvantGarde" pitchFamily="34" charset="0"/>
              </a:rPr>
              <a:t>Volume – </a:t>
            </a:r>
            <a:r>
              <a:rPr lang="en-US" sz="2000" b="1" dirty="0">
                <a:solidFill>
                  <a:srgbClr val="FFFFFF"/>
                </a:solidFill>
                <a:latin typeface="AvantGarde" pitchFamily="34" charset="0"/>
              </a:rPr>
              <a:t>660 </a:t>
            </a:r>
            <a:r>
              <a:rPr lang="en-US" sz="2000" dirty="0">
                <a:solidFill>
                  <a:srgbClr val="FFFFFF"/>
                </a:solidFill>
                <a:latin typeface="AvantGarde" pitchFamily="34" charset="0"/>
              </a:rPr>
              <a:t>m3/day</a:t>
            </a:r>
            <a:r>
              <a:rPr lang="en-US" sz="2000" b="1" dirty="0">
                <a:solidFill>
                  <a:srgbClr val="FFFFFF"/>
                </a:solidFill>
                <a:latin typeface="AvantGarde" pitchFamily="34" charset="0"/>
              </a:rPr>
              <a:t> 174,350 </a:t>
            </a:r>
            <a:r>
              <a:rPr lang="en-US" sz="2000" dirty="0">
                <a:solidFill>
                  <a:srgbClr val="FFFFFF"/>
                </a:solidFill>
                <a:latin typeface="AvantGarde" pitchFamily="34" charset="0"/>
              </a:rPr>
              <a:t>gpd</a:t>
            </a:r>
          </a:p>
          <a:p>
            <a:r>
              <a:rPr lang="en-US" sz="2000" b="1" dirty="0" smtClean="0">
                <a:latin typeface="AvantGarde" pitchFamily="34" charset="0"/>
              </a:rPr>
              <a:t>Inlet COD – 4,600 </a:t>
            </a:r>
            <a:r>
              <a:rPr lang="en-US" sz="2000" dirty="0" smtClean="0">
                <a:latin typeface="AvantGarde" pitchFamily="34" charset="0"/>
              </a:rPr>
              <a:t>kg/day </a:t>
            </a:r>
            <a:r>
              <a:rPr lang="en-US" sz="2000" b="1" dirty="0" smtClean="0">
                <a:latin typeface="AvantGarde" pitchFamily="34" charset="0"/>
              </a:rPr>
              <a:t>10,185</a:t>
            </a:r>
            <a:r>
              <a:rPr lang="en-US" sz="2000" dirty="0" smtClean="0">
                <a:latin typeface="AvantGarde" pitchFamily="34" charset="0"/>
              </a:rPr>
              <a:t> lbs./day</a:t>
            </a:r>
          </a:p>
          <a:p>
            <a:r>
              <a:rPr lang="en-US" sz="2000" b="1" dirty="0" smtClean="0">
                <a:latin typeface="AvantGarde" pitchFamily="34" charset="0"/>
              </a:rPr>
              <a:t>Outlet COD 386 </a:t>
            </a:r>
            <a:r>
              <a:rPr lang="en-US" sz="2000" dirty="0" smtClean="0">
                <a:latin typeface="AvantGarde" pitchFamily="34" charset="0"/>
              </a:rPr>
              <a:t>kg/day </a:t>
            </a:r>
            <a:r>
              <a:rPr lang="en-US" sz="2000" b="1" dirty="0" smtClean="0">
                <a:latin typeface="AvantGarde" pitchFamily="34" charset="0"/>
              </a:rPr>
              <a:t>851</a:t>
            </a:r>
            <a:r>
              <a:rPr lang="en-US" sz="2000" dirty="0" smtClean="0">
                <a:latin typeface="AvantGarde" pitchFamily="34" charset="0"/>
              </a:rPr>
              <a:t> lbs./day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13315" grpId="0" build="allAtOnce"/>
      <p:bldP spid="5" grpId="0" build="allAtOnce"/>
      <p:bldP spid="6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latin typeface="AvantGarde" pitchFamily="34" charset="0"/>
              </a:rPr>
              <a:t>Biogas usage</a:t>
            </a:r>
            <a:endParaRPr lang="en-US" dirty="0">
              <a:latin typeface="AvantGarde" pitchFamily="34" charset="0"/>
            </a:endParaRPr>
          </a:p>
        </p:txBody>
      </p:sp>
      <p:pic>
        <p:nvPicPr>
          <p:cNvPr id="17411" name="Content Placeholder 3" descr="m buble a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82725" y="1981200"/>
            <a:ext cx="6178550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latin typeface="AvantGarde" pitchFamily="34" charset="0"/>
              </a:rPr>
              <a:t>Biogas</a:t>
            </a:r>
            <a:endParaRPr lang="en-US" dirty="0">
              <a:latin typeface="AvantGarde" pitchFamily="34" charset="0"/>
            </a:endParaRPr>
          </a:p>
        </p:txBody>
      </p:sp>
      <p:sp>
        <p:nvSpPr>
          <p:cNvPr id="18435" name="Content Placeholder 3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4191000" cy="4114800"/>
          </a:xfrm>
        </p:spPr>
        <p:txBody>
          <a:bodyPr/>
          <a:lstStyle/>
          <a:p>
            <a:r>
              <a:rPr lang="en-US" dirty="0" smtClean="0">
                <a:latin typeface="AvantGarde" pitchFamily="34" charset="0"/>
              </a:rPr>
              <a:t>75% methane</a:t>
            </a:r>
          </a:p>
          <a:p>
            <a:r>
              <a:rPr lang="en-US" dirty="0" smtClean="0">
                <a:latin typeface="AvantGarde" pitchFamily="34" charset="0"/>
              </a:rPr>
              <a:t>24% CO2</a:t>
            </a:r>
          </a:p>
          <a:p>
            <a:r>
              <a:rPr lang="en-US" dirty="0" smtClean="0">
                <a:latin typeface="AvantGarde" pitchFamily="34" charset="0"/>
              </a:rPr>
              <a:t>800 – 1,000 ppm H2S</a:t>
            </a:r>
          </a:p>
          <a:p>
            <a:endParaRPr lang="en-US" dirty="0" smtClean="0">
              <a:latin typeface="AvantGarde" pitchFamily="34" charset="0"/>
            </a:endParaRPr>
          </a:p>
          <a:p>
            <a:r>
              <a:rPr lang="en-US" sz="2000" dirty="0" smtClean="0">
                <a:latin typeface="AvantGarde" pitchFamily="34" charset="0"/>
              </a:rPr>
              <a:t>Utilization</a:t>
            </a:r>
          </a:p>
          <a:p>
            <a:pPr lvl="1"/>
            <a:r>
              <a:rPr lang="en-US" sz="2000" dirty="0" smtClean="0">
                <a:latin typeface="AvantGarde" pitchFamily="34" charset="0"/>
              </a:rPr>
              <a:t>500 kw Combined heat and power unit at brewery</a:t>
            </a:r>
          </a:p>
          <a:p>
            <a:pPr lvl="1"/>
            <a:r>
              <a:rPr lang="en-US" sz="2000" dirty="0" smtClean="0">
                <a:latin typeface="AvantGarde" pitchFamily="34" charset="0"/>
              </a:rPr>
              <a:t>292 kw generation unit at pwtp</a:t>
            </a:r>
          </a:p>
          <a:p>
            <a:pPr lvl="1"/>
            <a:r>
              <a:rPr lang="en-US" sz="2000" dirty="0" smtClean="0">
                <a:latin typeface="AvantGarde" pitchFamily="34" charset="0"/>
              </a:rPr>
              <a:t>480k </a:t>
            </a:r>
            <a:r>
              <a:rPr lang="en-US" sz="2000" dirty="0">
                <a:latin typeface="AvantGarde" pitchFamily="34" charset="0"/>
              </a:rPr>
              <a:t>BUT boiler for original pwtp building</a:t>
            </a:r>
          </a:p>
          <a:p>
            <a:pPr lvl="1"/>
            <a:endParaRPr lang="en-US" sz="2000" dirty="0" smtClean="0">
              <a:latin typeface="AvantGarde" pitchFamily="34" charset="0"/>
            </a:endParaRP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1905000"/>
            <a:ext cx="3048000" cy="2286000"/>
          </a:xfrm>
          <a:noFill/>
        </p:spPr>
      </p:pic>
      <p:pic>
        <p:nvPicPr>
          <p:cNvPr id="8" name="Picture 3" descr="S:\ENGINEER\Utilities\Waste Water\presentations\anaerobic course\Fred\DSC0115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267200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latin typeface="AvantGarde" pitchFamily="34" charset="0"/>
              </a:rPr>
              <a:t>New Belgium’s hop situation</a:t>
            </a:r>
            <a:endParaRPr lang="en-US" dirty="0">
              <a:latin typeface="AvantGarde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543800" cy="4114800"/>
          </a:xfrm>
        </p:spPr>
        <p:txBody>
          <a:bodyPr/>
          <a:lstStyle/>
          <a:p>
            <a:r>
              <a:rPr lang="en-US" dirty="0" smtClean="0">
                <a:latin typeface="AvantGarde"/>
              </a:rPr>
              <a:t>- A dramatic increase in the amount of hops used at the brewery caught us off guard and slowly overwhelmed the UASB.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7772400" y="1371600"/>
            <a:ext cx="1295400" cy="2819400"/>
            <a:chOff x="838200" y="1905000"/>
            <a:chExt cx="1295400" cy="2819400"/>
          </a:xfrm>
          <a:noFill/>
        </p:grpSpPr>
        <p:sp>
          <p:nvSpPr>
            <p:cNvPr id="3" name="Isosceles Triangle 2"/>
            <p:cNvSpPr/>
            <p:nvPr/>
          </p:nvSpPr>
          <p:spPr>
            <a:xfrm rot="10800000">
              <a:off x="838200" y="3810000"/>
              <a:ext cx="1295400" cy="914400"/>
            </a:xfrm>
            <a:prstGeom prst="triangl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Can 3"/>
            <p:cNvSpPr/>
            <p:nvPr/>
          </p:nvSpPr>
          <p:spPr>
            <a:xfrm>
              <a:off x="838200" y="1905000"/>
              <a:ext cx="1295400" cy="2057400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6" name="Straight Connector 5"/>
          <p:cNvCxnSpPr/>
          <p:nvPr/>
        </p:nvCxnSpPr>
        <p:spPr>
          <a:xfrm rot="5400000">
            <a:off x="8074821" y="4531521"/>
            <a:ext cx="685800" cy="475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5" name="Group 7"/>
          <p:cNvGrpSpPr/>
          <p:nvPr/>
        </p:nvGrpSpPr>
        <p:grpSpPr>
          <a:xfrm>
            <a:off x="914400" y="1447800"/>
            <a:ext cx="1295400" cy="2819400"/>
            <a:chOff x="838200" y="1905000"/>
            <a:chExt cx="1295400" cy="2819400"/>
          </a:xfrm>
          <a:noFill/>
        </p:grpSpPr>
        <p:sp>
          <p:nvSpPr>
            <p:cNvPr id="12" name="Isosceles Triangle 11"/>
            <p:cNvSpPr/>
            <p:nvPr/>
          </p:nvSpPr>
          <p:spPr>
            <a:xfrm rot="10800000">
              <a:off x="838200" y="3810000"/>
              <a:ext cx="1295400" cy="914400"/>
            </a:xfrm>
            <a:prstGeom prst="triangl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Can 12"/>
            <p:cNvSpPr/>
            <p:nvPr/>
          </p:nvSpPr>
          <p:spPr>
            <a:xfrm>
              <a:off x="838200" y="1905000"/>
              <a:ext cx="1295400" cy="2057400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Freeform 13"/>
          <p:cNvSpPr/>
          <p:nvPr/>
        </p:nvSpPr>
        <p:spPr>
          <a:xfrm>
            <a:off x="914400" y="2133600"/>
            <a:ext cx="1280160" cy="2128058"/>
          </a:xfrm>
          <a:custGeom>
            <a:avLst/>
            <a:gdLst>
              <a:gd name="connsiteX0" fmla="*/ 16625 w 1280160"/>
              <a:gd name="connsiteY0" fmla="*/ 0 h 2128058"/>
              <a:gd name="connsiteX1" fmla="*/ 1280160 w 1280160"/>
              <a:gd name="connsiteY1" fmla="*/ 0 h 2128058"/>
              <a:gd name="connsiteX2" fmla="*/ 1263534 w 1280160"/>
              <a:gd name="connsiteY2" fmla="*/ 1230284 h 2128058"/>
              <a:gd name="connsiteX3" fmla="*/ 648392 w 1280160"/>
              <a:gd name="connsiteY3" fmla="*/ 2128058 h 2128058"/>
              <a:gd name="connsiteX4" fmla="*/ 0 w 1280160"/>
              <a:gd name="connsiteY4" fmla="*/ 1197033 h 2128058"/>
              <a:gd name="connsiteX5" fmla="*/ 16625 w 1280160"/>
              <a:gd name="connsiteY5" fmla="*/ 0 h 212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0160" h="2128058">
                <a:moveTo>
                  <a:pt x="16625" y="0"/>
                </a:moveTo>
                <a:lnTo>
                  <a:pt x="1280160" y="0"/>
                </a:lnTo>
                <a:lnTo>
                  <a:pt x="1263534" y="1230284"/>
                </a:lnTo>
                <a:lnTo>
                  <a:pt x="648392" y="2128058"/>
                </a:lnTo>
                <a:lnTo>
                  <a:pt x="0" y="1197033"/>
                </a:lnTo>
                <a:lnTo>
                  <a:pt x="16625" y="0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 rot="5400000">
            <a:off x="1253336" y="4571206"/>
            <a:ext cx="609600" cy="15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545429" y="4876800"/>
            <a:ext cx="6912771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7" name="Group 24"/>
          <p:cNvGrpSpPr/>
          <p:nvPr/>
        </p:nvGrpSpPr>
        <p:grpSpPr>
          <a:xfrm>
            <a:off x="2209800" y="4800600"/>
            <a:ext cx="609600" cy="457200"/>
            <a:chOff x="4419600" y="3276600"/>
            <a:chExt cx="609600" cy="457200"/>
          </a:xfrm>
        </p:grpSpPr>
        <p:sp>
          <p:nvSpPr>
            <p:cNvPr id="18" name="Rectangle 17"/>
            <p:cNvSpPr/>
            <p:nvPr/>
          </p:nvSpPr>
          <p:spPr>
            <a:xfrm>
              <a:off x="4648200" y="3276600"/>
              <a:ext cx="381000" cy="152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/>
            <p:cNvSpPr/>
            <p:nvPr/>
          </p:nvSpPr>
          <p:spPr>
            <a:xfrm>
              <a:off x="4419600" y="3276600"/>
              <a:ext cx="457200" cy="4572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0" name="Picture 12" descr="See full size imag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086600" y="4724400"/>
            <a:ext cx="676275" cy="762000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</p:pic>
      <p:sp>
        <p:nvSpPr>
          <p:cNvPr id="41" name="Title 42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47800" y="615305"/>
            <a:ext cx="5389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  <a:latin typeface="AvantGarde"/>
              </a:rPr>
              <a:t>Our original dry hops removal process</a:t>
            </a:r>
            <a:endParaRPr lang="en-US" dirty="0">
              <a:solidFill>
                <a:schemeClr val="tx2"/>
              </a:solidFill>
              <a:latin typeface="AvantGarde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3225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Dry solids measurement in</a:t>
            </a:r>
            <a:br>
              <a:rPr lang="en-US" dirty="0" smtClean="0"/>
            </a:br>
            <a:r>
              <a:rPr lang="en-US" dirty="0" smtClean="0"/>
              <a:t>UASB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438400"/>
            <a:ext cx="8875648" cy="2134542"/>
          </a:xfrm>
        </p:spPr>
      </p:pic>
    </p:spTree>
    <p:extLst>
      <p:ext uri="{BB962C8B-B14F-4D97-AF65-F5344CB8AC3E}">
        <p14:creationId xmlns="" xmlns:p14="http://schemas.microsoft.com/office/powerpoint/2010/main" val="183265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 removal through digester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28800"/>
            <a:ext cx="887578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077549"/>
            <a:ext cx="8839200" cy="212577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2263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Downstream effects on aerobic settling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133600"/>
            <a:ext cx="8875779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4419600"/>
            <a:ext cx="8871727" cy="2133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8896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latin typeface="AvantGarde" pitchFamily="34" charset="0"/>
              </a:rPr>
              <a:t>Control over the waste stream</a:t>
            </a:r>
            <a:endParaRPr lang="en-US" dirty="0">
              <a:latin typeface="AvantGarde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391400" cy="4114800"/>
          </a:xfrm>
        </p:spPr>
        <p:txBody>
          <a:bodyPr/>
          <a:lstStyle/>
          <a:p>
            <a:r>
              <a:rPr lang="en-US" dirty="0" smtClean="0">
                <a:latin typeface="AvantGarde"/>
              </a:rPr>
              <a:t>- although as waste water operators, we tend to avoid “the tail wagging the dog,” there are instances where pushing back can benefit the entire organization.</a:t>
            </a:r>
          </a:p>
          <a:p>
            <a:r>
              <a:rPr lang="en-US" dirty="0" smtClean="0">
                <a:latin typeface="AvantGarde"/>
              </a:rPr>
              <a:t>- correcting this problem that at first, appeared to be just a “waste water” issue, had several unforeseen benefits.</a:t>
            </a:r>
            <a:endParaRPr lang="en-US" dirty="0">
              <a:latin typeface="AvantGarde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366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7772400" y="1371600"/>
            <a:ext cx="1295400" cy="2819400"/>
            <a:chOff x="838200" y="1905000"/>
            <a:chExt cx="1295400" cy="2819400"/>
          </a:xfrm>
          <a:noFill/>
        </p:grpSpPr>
        <p:sp>
          <p:nvSpPr>
            <p:cNvPr id="3" name="Isosceles Triangle 2"/>
            <p:cNvSpPr/>
            <p:nvPr/>
          </p:nvSpPr>
          <p:spPr>
            <a:xfrm rot="10800000">
              <a:off x="838200" y="3810000"/>
              <a:ext cx="1295400" cy="914400"/>
            </a:xfrm>
            <a:prstGeom prst="triangl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Can 3"/>
            <p:cNvSpPr/>
            <p:nvPr/>
          </p:nvSpPr>
          <p:spPr>
            <a:xfrm>
              <a:off x="838200" y="1905000"/>
              <a:ext cx="1295400" cy="2057400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6" name="Straight Connector 5"/>
          <p:cNvCxnSpPr/>
          <p:nvPr/>
        </p:nvCxnSpPr>
        <p:spPr>
          <a:xfrm rot="5400000">
            <a:off x="8074821" y="4531521"/>
            <a:ext cx="685800" cy="475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5" name="Group 7"/>
          <p:cNvGrpSpPr/>
          <p:nvPr/>
        </p:nvGrpSpPr>
        <p:grpSpPr>
          <a:xfrm>
            <a:off x="914400" y="1447800"/>
            <a:ext cx="1295400" cy="2819400"/>
            <a:chOff x="838200" y="1905000"/>
            <a:chExt cx="1295400" cy="2819400"/>
          </a:xfrm>
          <a:noFill/>
        </p:grpSpPr>
        <p:sp>
          <p:nvSpPr>
            <p:cNvPr id="12" name="Isosceles Triangle 11"/>
            <p:cNvSpPr/>
            <p:nvPr/>
          </p:nvSpPr>
          <p:spPr>
            <a:xfrm rot="10800000">
              <a:off x="838200" y="3810000"/>
              <a:ext cx="1295400" cy="914400"/>
            </a:xfrm>
            <a:prstGeom prst="triangl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Can 12"/>
            <p:cNvSpPr/>
            <p:nvPr/>
          </p:nvSpPr>
          <p:spPr>
            <a:xfrm>
              <a:off x="838200" y="1905000"/>
              <a:ext cx="1295400" cy="2057400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Freeform 13"/>
          <p:cNvSpPr/>
          <p:nvPr/>
        </p:nvSpPr>
        <p:spPr>
          <a:xfrm>
            <a:off x="914400" y="2133600"/>
            <a:ext cx="1280160" cy="2128058"/>
          </a:xfrm>
          <a:custGeom>
            <a:avLst/>
            <a:gdLst>
              <a:gd name="connsiteX0" fmla="*/ 16625 w 1280160"/>
              <a:gd name="connsiteY0" fmla="*/ 0 h 2128058"/>
              <a:gd name="connsiteX1" fmla="*/ 1280160 w 1280160"/>
              <a:gd name="connsiteY1" fmla="*/ 0 h 2128058"/>
              <a:gd name="connsiteX2" fmla="*/ 1263534 w 1280160"/>
              <a:gd name="connsiteY2" fmla="*/ 1230284 h 2128058"/>
              <a:gd name="connsiteX3" fmla="*/ 648392 w 1280160"/>
              <a:gd name="connsiteY3" fmla="*/ 2128058 h 2128058"/>
              <a:gd name="connsiteX4" fmla="*/ 0 w 1280160"/>
              <a:gd name="connsiteY4" fmla="*/ 1197033 h 2128058"/>
              <a:gd name="connsiteX5" fmla="*/ 16625 w 1280160"/>
              <a:gd name="connsiteY5" fmla="*/ 0 h 212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0160" h="2128058">
                <a:moveTo>
                  <a:pt x="16625" y="0"/>
                </a:moveTo>
                <a:lnTo>
                  <a:pt x="1280160" y="0"/>
                </a:lnTo>
                <a:lnTo>
                  <a:pt x="1263534" y="1230284"/>
                </a:lnTo>
                <a:lnTo>
                  <a:pt x="648392" y="2128058"/>
                </a:lnTo>
                <a:lnTo>
                  <a:pt x="0" y="1197033"/>
                </a:lnTo>
                <a:lnTo>
                  <a:pt x="16625" y="0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 rot="5400000">
            <a:off x="1253336" y="4571206"/>
            <a:ext cx="609600" cy="15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545429" y="4876800"/>
            <a:ext cx="6912771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7" name="Group 24"/>
          <p:cNvGrpSpPr/>
          <p:nvPr/>
        </p:nvGrpSpPr>
        <p:grpSpPr>
          <a:xfrm>
            <a:off x="2209800" y="4800600"/>
            <a:ext cx="609600" cy="457200"/>
            <a:chOff x="4419600" y="3276600"/>
            <a:chExt cx="609600" cy="457200"/>
          </a:xfrm>
        </p:grpSpPr>
        <p:sp>
          <p:nvSpPr>
            <p:cNvPr id="18" name="Rectangle 17"/>
            <p:cNvSpPr/>
            <p:nvPr/>
          </p:nvSpPr>
          <p:spPr>
            <a:xfrm>
              <a:off x="4648200" y="3276600"/>
              <a:ext cx="381000" cy="152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/>
            <p:cNvSpPr/>
            <p:nvPr/>
          </p:nvSpPr>
          <p:spPr>
            <a:xfrm>
              <a:off x="4419600" y="3276600"/>
              <a:ext cx="457200" cy="4572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886200" y="1371600"/>
            <a:ext cx="1295400" cy="2819400"/>
            <a:chOff x="838200" y="1905000"/>
            <a:chExt cx="1295400" cy="2819400"/>
          </a:xfrm>
          <a:noFill/>
        </p:grpSpPr>
        <p:sp>
          <p:nvSpPr>
            <p:cNvPr id="21" name="Isosceles Triangle 20"/>
            <p:cNvSpPr/>
            <p:nvPr/>
          </p:nvSpPr>
          <p:spPr>
            <a:xfrm rot="10800000">
              <a:off x="838200" y="3810000"/>
              <a:ext cx="1295400" cy="914400"/>
            </a:xfrm>
            <a:prstGeom prst="triangl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Can 21"/>
            <p:cNvSpPr/>
            <p:nvPr/>
          </p:nvSpPr>
          <p:spPr>
            <a:xfrm>
              <a:off x="838200" y="1905000"/>
              <a:ext cx="1295400" cy="2057400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3" name="Freeform 22"/>
          <p:cNvSpPr/>
          <p:nvPr/>
        </p:nvSpPr>
        <p:spPr>
          <a:xfrm>
            <a:off x="3886200" y="3200400"/>
            <a:ext cx="1219200" cy="985058"/>
          </a:xfrm>
          <a:custGeom>
            <a:avLst/>
            <a:gdLst>
              <a:gd name="connsiteX0" fmla="*/ 16625 w 1280160"/>
              <a:gd name="connsiteY0" fmla="*/ 0 h 2128058"/>
              <a:gd name="connsiteX1" fmla="*/ 1280160 w 1280160"/>
              <a:gd name="connsiteY1" fmla="*/ 0 h 2128058"/>
              <a:gd name="connsiteX2" fmla="*/ 1263534 w 1280160"/>
              <a:gd name="connsiteY2" fmla="*/ 1230284 h 2128058"/>
              <a:gd name="connsiteX3" fmla="*/ 648392 w 1280160"/>
              <a:gd name="connsiteY3" fmla="*/ 2128058 h 2128058"/>
              <a:gd name="connsiteX4" fmla="*/ 0 w 1280160"/>
              <a:gd name="connsiteY4" fmla="*/ 1197033 h 2128058"/>
              <a:gd name="connsiteX5" fmla="*/ 16625 w 1280160"/>
              <a:gd name="connsiteY5" fmla="*/ 0 h 212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0160" h="2128058">
                <a:moveTo>
                  <a:pt x="16625" y="0"/>
                </a:moveTo>
                <a:lnTo>
                  <a:pt x="1280160" y="0"/>
                </a:lnTo>
                <a:lnTo>
                  <a:pt x="1263534" y="1230284"/>
                </a:lnTo>
                <a:lnTo>
                  <a:pt x="648392" y="2128058"/>
                </a:lnTo>
                <a:lnTo>
                  <a:pt x="0" y="1197033"/>
                </a:lnTo>
                <a:lnTo>
                  <a:pt x="16625" y="0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4" name="Straight Connector 23"/>
          <p:cNvCxnSpPr/>
          <p:nvPr/>
        </p:nvCxnSpPr>
        <p:spPr>
          <a:xfrm rot="5400000">
            <a:off x="4225136" y="3733006"/>
            <a:ext cx="609600" cy="158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517229" y="4038600"/>
            <a:ext cx="2035971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9" name="Group 24"/>
          <p:cNvGrpSpPr/>
          <p:nvPr/>
        </p:nvGrpSpPr>
        <p:grpSpPr>
          <a:xfrm>
            <a:off x="5181600" y="3962400"/>
            <a:ext cx="609600" cy="457200"/>
            <a:chOff x="4419600" y="3276600"/>
            <a:chExt cx="609600" cy="457200"/>
          </a:xfrm>
        </p:grpSpPr>
        <p:sp>
          <p:nvSpPr>
            <p:cNvPr id="27" name="Rectangle 26"/>
            <p:cNvSpPr/>
            <p:nvPr/>
          </p:nvSpPr>
          <p:spPr>
            <a:xfrm>
              <a:off x="4648200" y="3276600"/>
              <a:ext cx="381000" cy="152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Oval 27"/>
            <p:cNvSpPr/>
            <p:nvPr/>
          </p:nvSpPr>
          <p:spPr>
            <a:xfrm>
              <a:off x="4419600" y="3276600"/>
              <a:ext cx="457200" cy="4572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30" name="Straight Connector 29"/>
          <p:cNvCxnSpPr/>
          <p:nvPr/>
        </p:nvCxnSpPr>
        <p:spPr>
          <a:xfrm rot="5400000">
            <a:off x="3048000" y="3657600"/>
            <a:ext cx="1981200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4038600" y="4648200"/>
            <a:ext cx="2112171" cy="158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>
            <a:off x="5868194" y="4342606"/>
            <a:ext cx="609600" cy="158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>
            <a:off x="4077494" y="4456906"/>
            <a:ext cx="838200" cy="158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6134894" y="4456906"/>
            <a:ext cx="838200" cy="1588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40" name="Picture 12" descr="See full size imag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086600" y="4724400"/>
            <a:ext cx="676275" cy="762000"/>
          </a:xfrm>
          <a:prstGeom prst="rect">
            <a:avLst/>
          </a:prstGeom>
          <a:noFill/>
          <a:ln w="34925">
            <a:solidFill>
              <a:schemeClr val="tx2"/>
            </a:solidFill>
          </a:ln>
        </p:spPr>
      </p:pic>
      <p:sp>
        <p:nvSpPr>
          <p:cNvPr id="41" name="Title 42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38400" y="457200"/>
            <a:ext cx="30636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tx2"/>
                </a:solidFill>
                <a:latin typeface="AvantGarde"/>
              </a:rPr>
              <a:t>The Solution</a:t>
            </a:r>
            <a:endParaRPr lang="en-US" sz="4000" dirty="0">
              <a:solidFill>
                <a:schemeClr val="tx2"/>
              </a:solidFill>
              <a:latin typeface="AvantGarde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1538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4572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latin typeface="AvantGarde" pitchFamily="34" charset="0"/>
              </a:rPr>
              <a:t>Benefits</a:t>
            </a:r>
            <a:endParaRPr lang="en-US" dirty="0">
              <a:latin typeface="AvantGarde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r>
              <a:rPr lang="en-US" sz="3200" dirty="0" smtClean="0">
                <a:latin typeface="AvantGarde"/>
              </a:rPr>
              <a:t>- immediate increases in health and performance at the pwtp.</a:t>
            </a:r>
          </a:p>
          <a:p>
            <a:r>
              <a:rPr lang="en-US" sz="3200" dirty="0" smtClean="0">
                <a:latin typeface="AvantGarde"/>
              </a:rPr>
              <a:t>- no longer having </a:t>
            </a:r>
            <a:r>
              <a:rPr lang="en-US" sz="3200" dirty="0" err="1" smtClean="0">
                <a:latin typeface="AvantGarde"/>
              </a:rPr>
              <a:t>Roto</a:t>
            </a:r>
            <a:r>
              <a:rPr lang="en-US" sz="3200" dirty="0" smtClean="0">
                <a:latin typeface="AvantGarde"/>
              </a:rPr>
              <a:t> Rooter on-site several times a week for drain clogs.</a:t>
            </a:r>
          </a:p>
          <a:p>
            <a:r>
              <a:rPr lang="en-US" sz="3200" dirty="0" smtClean="0">
                <a:latin typeface="AvantGarde"/>
              </a:rPr>
              <a:t>- cellar operators can focus on tasks other than floor and drain cleanup.</a:t>
            </a:r>
          </a:p>
          <a:p>
            <a:r>
              <a:rPr lang="en-US" sz="3200" dirty="0" smtClean="0">
                <a:latin typeface="AvantGarde"/>
              </a:rPr>
              <a:t>- ~15% increase in beer quantity from each dry-hopped tank by centrifuging the entire contents of the tank!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2588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144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latin typeface="AvantGarde" pitchFamily="34" charset="0"/>
              </a:rPr>
              <a:t>Thank You</a:t>
            </a:r>
          </a:p>
        </p:txBody>
      </p:sp>
      <p:pic>
        <p:nvPicPr>
          <p:cNvPr id="24579" name="Picture 3" descr="S:\graffix4all\Brewery Pics\allbrewery.ti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667000"/>
            <a:ext cx="8610600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oaring">
  <a:themeElements>
    <a:clrScheme name="Soaring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Soaring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Soari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6699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B8CA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Times New Roman Bold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99"/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 New Roman" charset="0"/>
            <a:sym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6699"/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 New Roman" charset="0"/>
            <a:sym typeface="Times New Roman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Designs\Soaring.pot</Template>
  <TotalTime>4144</TotalTime>
  <Words>417</Words>
  <Application>Microsoft Office PowerPoint</Application>
  <PresentationFormat>On-screen Show (4:3)</PresentationFormat>
  <Paragraphs>76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Soaring</vt:lpstr>
      <vt:lpstr>1_Default Design</vt:lpstr>
      <vt:lpstr>Slide 1</vt:lpstr>
      <vt:lpstr> Time line of construction and expansions</vt:lpstr>
      <vt:lpstr>Slide 3</vt:lpstr>
      <vt:lpstr>Slide 4</vt:lpstr>
      <vt:lpstr>New Belgium production history</vt:lpstr>
      <vt:lpstr>Current loading</vt:lpstr>
      <vt:lpstr>Biogas usage</vt:lpstr>
      <vt:lpstr>Biogas</vt:lpstr>
      <vt:lpstr>New Belgium’s hop situation</vt:lpstr>
      <vt:lpstr>Slide 10</vt:lpstr>
      <vt:lpstr>Dry solids measurement in UASB</vt:lpstr>
      <vt:lpstr>COD removal through digester</vt:lpstr>
      <vt:lpstr>Downstream effects on aerobic settling</vt:lpstr>
      <vt:lpstr>Control over the waste stream</vt:lpstr>
      <vt:lpstr>Slide 15</vt:lpstr>
      <vt:lpstr>Benefits</vt:lpstr>
      <vt:lpstr>Thank You</vt:lpstr>
    </vt:vector>
  </TitlesOfParts>
  <Company>NBB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Belgium Process Water Treatment   Project Status</dc:title>
  <dc:creator>B Weav</dc:creator>
  <cp:lastModifiedBy>Finn Knudsen</cp:lastModifiedBy>
  <cp:revision>148</cp:revision>
  <dcterms:created xsi:type="dcterms:W3CDTF">2003-10-29T15:34:13Z</dcterms:created>
  <dcterms:modified xsi:type="dcterms:W3CDTF">2013-04-26T23:13:39Z</dcterms:modified>
</cp:coreProperties>
</file>